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_rels/theme1.xml.rels" ContentType="application/vnd.openxmlformats-package.relationships+xml"/>
  <Override PartName="/ppt/theme/_rels/theme2.xml.rels" ContentType="application/vnd.openxmlformats-package.relationships+xml"/>
  <Override PartName="/ppt/theme/_rels/theme3.xml.rels" ContentType="application/vnd.openxmlformats-package.relationships+xml"/>
  <Override PartName="/ppt/theme/_rels/theme4.xml.rels" ContentType="application/vnd.openxmlformats-package.relationships+xml"/>
  <Override PartName="/ppt/theme/_rels/theme5.xml.rels" ContentType="application/vnd.openxmlformats-package.relationships+xml"/>
  <Override PartName="/ppt/theme/_rels/theme6.xml.rels" ContentType="application/vnd.openxmlformats-package.relationships+xml"/>
  <Override PartName="/ppt/theme/_rels/theme7.xml.rels" ContentType="application/vnd.openxmlformats-package.relationships+xml"/>
  <Override PartName="/ppt/theme/_rels/theme8.xml.rels" ContentType="application/vnd.openxmlformats-package.relationships+xml"/>
  <Override PartName="/ppt/theme/_rels/theme9.xml.rels" ContentType="application/vnd.openxmlformats-package.relationships+xml"/>
  <Override PartName="/ppt/theme/_rels/theme10.xml.rels" ContentType="application/vnd.openxmlformats-package.relationships+xml"/>
  <Override PartName="/ppt/theme/_rels/theme11.xml.rels" ContentType="application/vnd.openxmlformats-package.relationships+xml"/>
  <Override PartName="/ppt/theme/_rels/theme12.xml.rels" ContentType="application/vnd.openxmlformats-package.relationships+xml"/>
  <Override PartName="/ppt/theme/_rels/theme13.xml.rels" ContentType="application/vnd.openxmlformats-package.relationships+xml"/>
  <Override PartName="/ppt/theme/_rels/theme14.xml.rels" ContentType="application/vnd.openxmlformats-package.relationships+xml"/>
  <Override PartName="/ppt/theme/_rels/theme15.xml.rels" ContentType="application/vnd.openxmlformats-package.relationships+xml"/>
  <Override PartName="/ppt/theme/_rels/theme16.xml.rels" ContentType="application/vnd.openxmlformats-package.relationships+xml"/>
  <Override PartName="/ppt/theme/_rels/theme17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jpeg" ContentType="image/jpeg"/>
  <Override PartName="/ppt/media/image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  <p:sldId id="278" r:id="rId41"/>
    <p:sldId id="279" r:id="rId42"/>
    <p:sldId id="280" r:id="rId43"/>
    <p:sldId id="281" r:id="rId44"/>
    <p:sldId id="282" r:id="rId45"/>
    <p:sldId id="283" r:id="rId46"/>
    <p:sldId id="284" r:id="rId47"/>
    <p:sldId id="285" r:id="rId48"/>
    <p:sldId id="286" r:id="rId49"/>
    <p:sldId id="287" r:id="rId50"/>
    <p:sldId id="288" r:id="rId51"/>
    <p:sldId id="289" r:id="rId52"/>
    <p:sldId id="290" r:id="rId53"/>
    <p:sldId id="291" r:id="rId54"/>
    <p:sldId id="292" r:id="rId55"/>
    <p:sldId id="293" r:id="rId56"/>
    <p:sldId id="294" r:id="rId57"/>
    <p:sldId id="295" r:id="rId58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" Target="slides/slide1.xml"/><Relationship Id="rId20" Type="http://schemas.openxmlformats.org/officeDocument/2006/relationships/slide" Target="slides/slide2.xml"/><Relationship Id="rId21" Type="http://schemas.openxmlformats.org/officeDocument/2006/relationships/slide" Target="slides/slide3.xml"/><Relationship Id="rId22" Type="http://schemas.openxmlformats.org/officeDocument/2006/relationships/slide" Target="slides/slide4.xml"/><Relationship Id="rId23" Type="http://schemas.openxmlformats.org/officeDocument/2006/relationships/slide" Target="slides/slide5.xml"/><Relationship Id="rId24" Type="http://schemas.openxmlformats.org/officeDocument/2006/relationships/slide" Target="slides/slide6.xml"/><Relationship Id="rId25" Type="http://schemas.openxmlformats.org/officeDocument/2006/relationships/slide" Target="slides/slide7.xml"/><Relationship Id="rId26" Type="http://schemas.openxmlformats.org/officeDocument/2006/relationships/slide" Target="slides/slide8.xml"/><Relationship Id="rId27" Type="http://schemas.openxmlformats.org/officeDocument/2006/relationships/slide" Target="slides/slide9.xml"/><Relationship Id="rId28" Type="http://schemas.openxmlformats.org/officeDocument/2006/relationships/slide" Target="slides/slide10.xml"/><Relationship Id="rId29" Type="http://schemas.openxmlformats.org/officeDocument/2006/relationships/slide" Target="slides/slide11.xml"/><Relationship Id="rId30" Type="http://schemas.openxmlformats.org/officeDocument/2006/relationships/slide" Target="slides/slide12.xml"/><Relationship Id="rId31" Type="http://schemas.openxmlformats.org/officeDocument/2006/relationships/slide" Target="slides/slide13.xml"/><Relationship Id="rId32" Type="http://schemas.openxmlformats.org/officeDocument/2006/relationships/slide" Target="slides/slide14.xml"/><Relationship Id="rId33" Type="http://schemas.openxmlformats.org/officeDocument/2006/relationships/slide" Target="slides/slide15.xml"/><Relationship Id="rId34" Type="http://schemas.openxmlformats.org/officeDocument/2006/relationships/slide" Target="slides/slide16.xml"/><Relationship Id="rId35" Type="http://schemas.openxmlformats.org/officeDocument/2006/relationships/slide" Target="slides/slide17.xml"/><Relationship Id="rId36" Type="http://schemas.openxmlformats.org/officeDocument/2006/relationships/slide" Target="slides/slide18.xml"/><Relationship Id="rId37" Type="http://schemas.openxmlformats.org/officeDocument/2006/relationships/slide" Target="slides/slide19.xml"/><Relationship Id="rId38" Type="http://schemas.openxmlformats.org/officeDocument/2006/relationships/slide" Target="slides/slide20.xml"/><Relationship Id="rId39" Type="http://schemas.openxmlformats.org/officeDocument/2006/relationships/slide" Target="slides/slide21.xml"/><Relationship Id="rId40" Type="http://schemas.openxmlformats.org/officeDocument/2006/relationships/slide" Target="slides/slide22.xml"/><Relationship Id="rId41" Type="http://schemas.openxmlformats.org/officeDocument/2006/relationships/slide" Target="slides/slide23.xml"/><Relationship Id="rId42" Type="http://schemas.openxmlformats.org/officeDocument/2006/relationships/slide" Target="slides/slide24.xml"/><Relationship Id="rId43" Type="http://schemas.openxmlformats.org/officeDocument/2006/relationships/slide" Target="slides/slide25.xml"/><Relationship Id="rId44" Type="http://schemas.openxmlformats.org/officeDocument/2006/relationships/slide" Target="slides/slide26.xml"/><Relationship Id="rId45" Type="http://schemas.openxmlformats.org/officeDocument/2006/relationships/slide" Target="slides/slide27.xml"/><Relationship Id="rId46" Type="http://schemas.openxmlformats.org/officeDocument/2006/relationships/slide" Target="slides/slide28.xml"/><Relationship Id="rId47" Type="http://schemas.openxmlformats.org/officeDocument/2006/relationships/slide" Target="slides/slide29.xml"/><Relationship Id="rId48" Type="http://schemas.openxmlformats.org/officeDocument/2006/relationships/slide" Target="slides/slide30.xml"/><Relationship Id="rId49" Type="http://schemas.openxmlformats.org/officeDocument/2006/relationships/slide" Target="slides/slide31.xml"/><Relationship Id="rId50" Type="http://schemas.openxmlformats.org/officeDocument/2006/relationships/slide" Target="slides/slide32.xml"/><Relationship Id="rId51" Type="http://schemas.openxmlformats.org/officeDocument/2006/relationships/slide" Target="slides/slide33.xml"/><Relationship Id="rId52" Type="http://schemas.openxmlformats.org/officeDocument/2006/relationships/slide" Target="slides/slide34.xml"/><Relationship Id="rId53" Type="http://schemas.openxmlformats.org/officeDocument/2006/relationships/slide" Target="slides/slide35.xml"/><Relationship Id="rId54" Type="http://schemas.openxmlformats.org/officeDocument/2006/relationships/slide" Target="slides/slide36.xml"/><Relationship Id="rId55" Type="http://schemas.openxmlformats.org/officeDocument/2006/relationships/slide" Target="slides/slide37.xml"/><Relationship Id="rId56" Type="http://schemas.openxmlformats.org/officeDocument/2006/relationships/slide" Target="slides/slide38.xml"/><Relationship Id="rId57" Type="http://schemas.openxmlformats.org/officeDocument/2006/relationships/slide" Target="slides/slide39.xml"/><Relationship Id="rId58" Type="http://schemas.openxmlformats.org/officeDocument/2006/relationships/slide" Target="slides/slide40.xml"/><Relationship Id="rId59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71D670-E869-4059-967D-FE7B7DB6F41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7AC52F1-3B3D-4D86-9D98-1FE64B1E1BF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12DF8061-A8B6-4982-B7F8-9AF38EB8E26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032E3165-B9C2-4459-98F2-ED27D34EEDD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7818CEBC-D2E6-4A97-BB99-75C6B6B2AC1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03D96F43-C707-4BD2-93ED-11E2DE665F3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BC787B12-A9A1-450B-A01A-ACC4F0CFEF2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A9774FCA-2677-4A25-A8B0-A69A069B7BF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E8020E2A-B3F9-40E7-9F45-EB2536B2D5E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4A808EB-DE29-4B15-A613-8797C79F266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5050426-35ED-4BB9-9E01-178D28DFE43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D963629-7B79-4F23-AEDC-334F92E4469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D4B4F06B-C2BA-48F5-99D3-2EB3EDE466C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BCBCDDD0-08AA-43A4-86BD-307E8F9EBCD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3CA74FD7-647D-4056-8D97-481F286688F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2D587ABE-07FD-462D-8BDD-A6954904E54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6F12B3DC-741C-4A8B-B82B-7E22BE251ED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ftr" idx="1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sldNum" idx="2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2F4E6FE6-37CE-450E-AE96-4362BD0F20CE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dt" idx="3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9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92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9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9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95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ftr" idx="28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sldNum" idx="29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576860F0-CB78-4DA9-9F52-3CD40C160224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dt" idx="30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104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105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6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107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108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09" name="PlaceHolder 1"/>
          <p:cNvSpPr>
            <a:spLocks noGrp="1"/>
          </p:cNvSpPr>
          <p:nvPr>
            <p:ph type="ftr" idx="31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sldNum" idx="32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516EFFF4-AD20-4238-B217-590963ABC4AD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dt" idx="33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11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114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1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11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117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ftr" idx="34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sldNum" idx="35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5CF6613C-9DE4-476C-BEEF-C488CCC96D65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 type="dt" idx="36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1" r:id="rId7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12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129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3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13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132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3" name="PlaceHolder 1"/>
          <p:cNvSpPr>
            <a:spLocks noGrp="1"/>
          </p:cNvSpPr>
          <p:nvPr>
            <p:ph type="ftr" idx="37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ldNum" idx="38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AC103962-E6F1-4EBA-814B-4F9F24B20CF5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dt" idx="39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7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137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138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3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14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141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ftr" idx="40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sldNum" idx="41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93E62320-F8F1-46B5-A6E0-E59FEF5EB478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dt" idx="42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ffffff"/>
                </a:solidFill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ffffff"/>
                </a:solidFill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ffffff"/>
                </a:solidFill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5" r:id="rId7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149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150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1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152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153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4" name="PlaceHolder 1"/>
          <p:cNvSpPr>
            <a:spLocks noGrp="1"/>
          </p:cNvSpPr>
          <p:nvPr>
            <p:ph type="ftr" idx="43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ldNum" idx="44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8F50CC6C-E7D5-4204-94EA-8B049DE7C0AB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dt" idx="45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7" r:id="rId7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15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159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6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16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162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3" name="PlaceHolder 1"/>
          <p:cNvSpPr>
            <a:spLocks noGrp="1"/>
          </p:cNvSpPr>
          <p:nvPr>
            <p:ph type="ftr" idx="46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sldNum" idx="47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8454E925-1536-4A7B-9719-9447AA151B0D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dt" idx="48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9" r:id="rId7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167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168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6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170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171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2" name="PlaceHolder 1"/>
          <p:cNvSpPr>
            <a:spLocks noGrp="1"/>
          </p:cNvSpPr>
          <p:nvPr>
            <p:ph type="ftr" idx="49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sldNum" idx="50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8FC05F8F-7D3D-4913-B2E6-4DC78CBB180D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dt" idx="51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1" r:id="rId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1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14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1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17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ftr" idx="4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sldNum" idx="5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134070ED-0F7A-452D-916A-7A77085A4AB4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dt" idx="6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2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23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2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26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7" name="PlaceHolder 1"/>
          <p:cNvSpPr>
            <a:spLocks noGrp="1"/>
          </p:cNvSpPr>
          <p:nvPr>
            <p:ph type="ftr" idx="7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sldNum" idx="8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4CD84375-7DAB-4BFA-8946-3ED1D8F116C9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dt" idx="9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3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32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3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35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6" name="TextBox 11"/>
          <p:cNvSpPr/>
          <p:nvPr/>
        </p:nvSpPr>
        <p:spPr>
          <a:xfrm>
            <a:off x="898200" y="971280"/>
            <a:ext cx="801000" cy="194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22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Arial"/>
              </a:rPr>
              <a:t>“</a:t>
            </a:r>
            <a:endParaRPr b="0" lang="en-US" sz="1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7" name="TextBox 14"/>
          <p:cNvSpPr/>
          <p:nvPr/>
        </p:nvSpPr>
        <p:spPr>
          <a:xfrm>
            <a:off x="9330480" y="2613960"/>
            <a:ext cx="801000" cy="194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2200" strike="noStrike" u="none">
                <a:solidFill>
                  <a:schemeClr val="dk2">
                    <a:lumMod val="40000"/>
                    <a:lumOff val="60000"/>
                  </a:schemeClr>
                </a:solidFill>
                <a:uFillTx/>
                <a:latin typeface="Arial"/>
              </a:rPr>
              <a:t>”</a:t>
            </a:r>
            <a:endParaRPr b="0" lang="en-US" sz="1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8" name="PlaceHolder 1"/>
          <p:cNvSpPr>
            <a:spLocks noGrp="1"/>
          </p:cNvSpPr>
          <p:nvPr>
            <p:ph type="ftr" idx="10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ldNum" idx="11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98929F20-13CF-4C51-83ED-34B1028E57AF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dt" idx="12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5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4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43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4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46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7" name="PlaceHolder 1"/>
          <p:cNvSpPr>
            <a:spLocks noGrp="1"/>
          </p:cNvSpPr>
          <p:nvPr>
            <p:ph type="ftr" idx="13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ldNum" idx="14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DE99D1F7-D41B-43B4-8B43-80FE0AD56A93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dt" idx="15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7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52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5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55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cxnSp>
        <p:nvCxnSpPr>
          <p:cNvPr id="56" name="Straight Connector 16"/>
          <p:cNvCxnSpPr/>
          <p:nvPr/>
        </p:nvCxnSpPr>
        <p:spPr>
          <a:xfrm>
            <a:off x="3726000" y="2133360"/>
            <a:ext cx="1080" cy="3963600"/>
          </a:xfrm>
          <a:prstGeom prst="straightConnector1">
            <a:avLst/>
          </a:prstGeom>
          <a:ln cap="rnd" w="12700">
            <a:solidFill>
              <a:srgbClr val="8ad0d6">
                <a:alpha val="40000"/>
              </a:srgbClr>
            </a:solidFill>
            <a:round/>
          </a:ln>
        </p:spPr>
      </p:cxnSp>
      <p:cxnSp>
        <p:nvCxnSpPr>
          <p:cNvPr id="57" name="Straight Connector 17"/>
          <p:cNvCxnSpPr/>
          <p:nvPr/>
        </p:nvCxnSpPr>
        <p:spPr>
          <a:xfrm>
            <a:off x="6962040" y="2133360"/>
            <a:ext cx="1080" cy="3967920"/>
          </a:xfrm>
          <a:prstGeom prst="straightConnector1">
            <a:avLst/>
          </a:prstGeom>
          <a:ln cap="rnd" w="12700">
            <a:solidFill>
              <a:srgbClr val="8ad0d6">
                <a:alpha val="40000"/>
              </a:srgbClr>
            </a:solidFill>
            <a:round/>
          </a:ln>
        </p:spPr>
      </p:cxnSp>
      <p:sp>
        <p:nvSpPr>
          <p:cNvPr id="58" name="PlaceHolder 1"/>
          <p:cNvSpPr>
            <a:spLocks noGrp="1"/>
          </p:cNvSpPr>
          <p:nvPr>
            <p:ph type="ftr" idx="16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ldNum" idx="17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22BEB892-3747-44EA-A729-D19DB3C856A3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dt" idx="18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9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6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63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6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66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cxnSp>
        <p:nvCxnSpPr>
          <p:cNvPr id="67" name="Straight Connector 18"/>
          <p:cNvCxnSpPr/>
          <p:nvPr/>
        </p:nvCxnSpPr>
        <p:spPr>
          <a:xfrm>
            <a:off x="3726000" y="2133360"/>
            <a:ext cx="1080" cy="3963600"/>
          </a:xfrm>
          <a:prstGeom prst="straightConnector1">
            <a:avLst/>
          </a:prstGeom>
          <a:ln cap="rnd" w="12700">
            <a:solidFill>
              <a:srgbClr val="8ad0d6">
                <a:alpha val="40000"/>
              </a:srgbClr>
            </a:solidFill>
            <a:round/>
          </a:ln>
        </p:spPr>
      </p:cxnSp>
      <p:cxnSp>
        <p:nvCxnSpPr>
          <p:cNvPr id="68" name="Straight Connector 19"/>
          <p:cNvCxnSpPr/>
          <p:nvPr/>
        </p:nvCxnSpPr>
        <p:spPr>
          <a:xfrm>
            <a:off x="6962040" y="2133360"/>
            <a:ext cx="1080" cy="3967920"/>
          </a:xfrm>
          <a:prstGeom prst="straightConnector1">
            <a:avLst/>
          </a:prstGeom>
          <a:ln cap="rnd" w="12700">
            <a:solidFill>
              <a:srgbClr val="8ad0d6">
                <a:alpha val="40000"/>
              </a:srgbClr>
            </a:solidFill>
            <a:round/>
          </a:ln>
        </p:spPr>
      </p:cxnSp>
      <p:sp>
        <p:nvSpPr>
          <p:cNvPr id="69" name="PlaceHolder 1"/>
          <p:cNvSpPr>
            <a:spLocks noGrp="1"/>
          </p:cNvSpPr>
          <p:nvPr>
            <p:ph type="ftr" idx="19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sldNum" idx="20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4386E305-8050-4810-9006-CCCC5D9F62CC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dt" idx="21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7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74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7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77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8" name="PlaceHolder 1"/>
          <p:cNvSpPr>
            <a:spLocks noGrp="1"/>
          </p:cNvSpPr>
          <p:nvPr>
            <p:ph type="ftr" idx="22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Num" idx="23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C6A9B504-1EAD-4403-A7B1-0D0185C24E1A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24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3" r:id="rId7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5960" cy="4187160"/>
          </a:xfrm>
          <a:prstGeom prst="rect">
            <a:avLst/>
          </a:prstGeom>
          <a:ln w="0">
            <a:noFill/>
          </a:ln>
        </p:spPr>
      </p:pic>
      <p:pic>
        <p:nvPicPr>
          <p:cNvPr id="82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360" cy="2364480"/>
          </a:xfrm>
          <a:prstGeom prst="rect">
            <a:avLst/>
          </a:prstGeom>
          <a:ln w="0">
            <a:noFill/>
          </a:ln>
        </p:spPr>
      </p:pic>
      <p:sp>
        <p:nvSpPr>
          <p:cNvPr id="83" name="Oval 15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>
                  <a:alpha val="7000"/>
                </a:srgbClr>
              </a:gs>
              <a:gs pos="36000">
                <a:srgbClr val="50b9c1">
                  <a:alpha val="6000"/>
                </a:srgbClr>
              </a:gs>
              <a:gs pos="69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84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360" cy="1140480"/>
          </a:xfrm>
          <a:prstGeom prst="rect">
            <a:avLst/>
          </a:prstGeom>
          <a:ln w="0">
            <a:noFill/>
          </a:ln>
        </p:spPr>
      </p:pic>
      <p:pic>
        <p:nvPicPr>
          <p:cNvPr id="85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520" cy="761040"/>
          </a:xfrm>
          <a:prstGeom prst="rect">
            <a:avLst/>
          </a:prstGeom>
          <a:ln w="0">
            <a:noFill/>
          </a:ln>
        </p:spPr>
      </p:pic>
      <p:sp>
        <p:nvSpPr>
          <p:cNvPr id="86" name="Rectangle 13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7" name="PlaceHolder 1"/>
          <p:cNvSpPr>
            <a:spLocks noGrp="1"/>
          </p:cNvSpPr>
          <p:nvPr>
            <p:ph type="ftr" idx="25"/>
          </p:nvPr>
        </p:nvSpPr>
        <p:spPr>
          <a:xfrm rot="5400000">
            <a:off x="8952480" y="3225240"/>
            <a:ext cx="38588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trike="noStrike" u="none">
                <a:solidFill>
                  <a:schemeClr val="lt1">
                    <a:tint val="75000"/>
                    <a:alpha val="60000"/>
                  </a:schemeClr>
                </a:solidFill>
                <a:uFillTx/>
                <a:latin typeface="Century Gothic"/>
              </a:rPr>
              <a:t>&lt;footer&gt;</a:t>
            </a:r>
            <a:endParaRPr b="0" lang="en-US" sz="11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ldNum" idx="26"/>
          </p:nvPr>
        </p:nvSpPr>
        <p:spPr>
          <a:xfrm>
            <a:off x="10352520" y="295560"/>
            <a:ext cx="837000" cy="76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 defTabSz="457200">
              <a:lnSpc>
                <a:spcPct val="100000"/>
              </a:lnSpc>
              <a:buNone/>
              <a:tabLst>
                <a:tab algn="l" pos="0"/>
              </a:tabLst>
              <a:def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defRPr>
            </a:lvl1pPr>
          </a:lstStyle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fld id="{6EBC1050-88BA-44A5-85D1-F6C21055C9D5}" type="slidenum">
              <a:rPr b="0" lang="en-US" sz="2800" strike="noStrike" u="none">
                <a:solidFill>
                  <a:schemeClr val="lt1">
                    <a:tint val="75000"/>
                  </a:schemeClr>
                </a:solidFill>
                <a:uFillTx/>
                <a:latin typeface="Century Gothic"/>
              </a:rPr>
              <a:t>&lt;number&gt;</a:t>
            </a:fld>
            <a:endParaRPr b="0" lang="en-US" sz="28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dt" idx="27"/>
          </p:nvPr>
        </p:nvSpPr>
        <p:spPr>
          <a:xfrm rot="5400000">
            <a:off x="10156320" y="1790640"/>
            <a:ext cx="989640" cy="303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5" r:id="rId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0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Accrual Accounting Adjustments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Accountants initially record transactions based on the nature of the transaction.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For example, they record rent paid in Rent Expense Account and insurance premiums paid in Insurance Premium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They record sales income in the Sales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This makes the recording of transactions mechanical and increases the accuracy level. 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98C04827-85E2-423F-8814-68ED7AC874D3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092BA474-540A-4502-AFF7-E1BA4A615AF8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-44280" y="-5979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Depreciation and Amortisation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Depreciation (Amortisation in case of intangible assets) is the depreciable amount allocated to a particular year.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Depreciation is an expense.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077D13CE-E08F-4F3B-94FA-722B40CB2DB3}" type="slidenum">
              <a:t>10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6FAD62C6-54E5-4C71-A4C3-B74B48848ED5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Depreciation and Amortisation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08" name="Table 8"/>
          <p:cNvGraphicFramePr/>
          <p:nvPr/>
        </p:nvGraphicFramePr>
        <p:xfrm>
          <a:off x="1512720" y="3824280"/>
          <a:ext cx="8127000" cy="1875600"/>
        </p:xfrm>
        <a:graphic>
          <a:graphicData uri="http://schemas.openxmlformats.org/drawingml/2006/table">
            <a:tbl>
              <a:tblPr/>
              <a:tblGrid>
                <a:gridCol w="4063680"/>
                <a:gridCol w="4063680"/>
              </a:tblGrid>
              <a:tr h="370800">
                <a:tc gridSpan="2">
                  <a:txBody>
                    <a:bodyPr anchor="t">
                      <a:noAutofit/>
                    </a:bodyPr>
                    <a:p>
                      <a:pPr algn="ct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0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Balance sheet presentation with hypothetical figures</a:t>
                      </a:r>
                      <a:endParaRPr b="0" lang="en-US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Property Plant and Equipment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20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Gross Block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Rs 1,000,000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Deprecation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(Rs 200,000)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Net Block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Rs 800,000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9724103-574D-40D0-A0CF-EB608F92921D}" type="slidenum">
              <a:t>11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20D118AA-41C7-4C3B-8A7E-3BC1F9C8E6AA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80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Accrued Expenses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Adjustment is required for accrued expenses.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On October 1 (Financial year, April 1 to March 31 of the next calendar year), FF &amp; Co. borrowed INR 1,000,000 at an annual interest of 10 per cent, payable annually.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Accrued interest expense: (Rs 100,000/2) = Rs 50,000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Accounting Equation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Interest Expense A/C = Expense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Accrued Interest Expense A/C = Liability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56A1AE94-5B98-47C0-9315-E95885BEDAF4}" type="slidenum">
              <a:t>12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042BD7D1-3845-4EDD-9AE0-9CACBFD4E351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80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Expenses on Supplies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When supplies are purchased, they are recognised as asset.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end of the year, supplies in hand is counted and valued at cost.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difference between the opening and closing stock of supplies is recognised as supplies expense.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Accounting Equation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Supplies Expense A/C or COGS = Expense increases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Supplies A/C or Inventory = Asset decreases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DFFD1228-067D-4FCE-B065-11A93CAD0BAA}" type="slidenum">
              <a:t>13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0B50D486-6C72-411F-9480-E80D753CE318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Effect of Adjustment Entries On Assets, Liabilities, Income And Expenses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16" name="Table 8"/>
          <p:cNvGraphicFramePr/>
          <p:nvPr/>
        </p:nvGraphicFramePr>
        <p:xfrm>
          <a:off x="1442880" y="2176920"/>
          <a:ext cx="8126640" cy="3783240"/>
        </p:xfrm>
        <a:graphic>
          <a:graphicData uri="http://schemas.openxmlformats.org/drawingml/2006/table">
            <a:tbl>
              <a:tblPr/>
              <a:tblGrid>
                <a:gridCol w="2270160"/>
                <a:gridCol w="1516320"/>
                <a:gridCol w="1360440"/>
                <a:gridCol w="1560960"/>
                <a:gridCol w="1419120"/>
              </a:tblGrid>
              <a:tr h="37080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Assets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Liabilities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Income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Expenses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Unearned income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(Cash) 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Unbilled revenue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</a:t>
                      </a:r>
                      <a:r>
                        <a:rPr b="0" lang="en-US" sz="19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income</a:t>
                      </a:r>
                      <a:endParaRPr b="0" lang="en-US" sz="19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(Cash) 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Prepaid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(Cash) 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Depreciation and Amortisation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56BC77B1-6E35-4BAA-B051-D8707789967E}" type="slidenum">
              <a:t>14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A2869412-FFC3-4674-A1B1-4AEC31FE50B0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32940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Effect of Adjustment Entries On Accounting Equation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19" name="Table 8"/>
          <p:cNvGraphicFramePr/>
          <p:nvPr/>
        </p:nvGraphicFramePr>
        <p:xfrm>
          <a:off x="1442880" y="2769480"/>
          <a:ext cx="8126640" cy="2595600"/>
        </p:xfrm>
        <a:graphic>
          <a:graphicData uri="http://schemas.openxmlformats.org/drawingml/2006/table">
            <a:tbl>
              <a:tblPr/>
              <a:tblGrid>
                <a:gridCol w="3320640"/>
                <a:gridCol w="1458360"/>
                <a:gridCol w="1419840"/>
                <a:gridCol w="1928160"/>
              </a:tblGrid>
              <a:tr h="37080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Assets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Liabilities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Equity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Unearned income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Unbilled revenue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income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Prepaid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Depreciation and Amortisation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Accrued Expenses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Decreases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E0B8DA47-E9F1-45C6-939B-8A6959FC4839}" type="slidenum">
              <a:t>15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359FCBFE-E9CF-45E0-BBB5-BC56D0A504FE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32940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Bad debt and provision for doubtful debt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It is not unusual that entities are unable to collect the full amount due from all the customers due to a variety of reasons, such as financial distress of the customer and disputes with the customer on the amount due to the entity. 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When an entity cannot collect the amount from a customer, it does not reduce the revenue recognised earlier. 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200" strike="noStrike" u="none">
                <a:solidFill>
                  <a:schemeClr val="lt1"/>
                </a:solidFill>
                <a:uFillTx/>
                <a:latin typeface="Century Gothic"/>
              </a:rPr>
              <a:t>It writes off the uncollectible amount and recognises the amount so written off as a loss, labelled as </a:t>
            </a:r>
            <a:r>
              <a:rPr b="0" lang="en-US" sz="2200" strike="noStrike" u="none">
                <a:solidFill>
                  <a:srgbClr val="92d050"/>
                </a:solidFill>
                <a:uFillTx/>
                <a:latin typeface="Century Gothic"/>
              </a:rPr>
              <a:t>bad debt. </a:t>
            </a:r>
            <a:endParaRPr b="0" lang="en-US" sz="2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DB984C13-2D71-4A2D-ACF3-6B4BC6124829}" type="slidenum">
              <a:t>16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18554BDB-6719-4EAF-9CEE-551D1BE852A8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3405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Bad debt and provision for doubtful debt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Initially, entities carry the trade receivable at the amount it records the revenue.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Subsequently, they estimate the loss at the end of the accounting period.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A7C2F8BA-B0BA-4F87-A2BB-8BE284AE2021}" type="slidenum">
              <a:t>17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0E6C826B-91EC-4A93-9039-4F25CA2D32F7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692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Bad debt and provision for doubtful debt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When the management decides not to put efforts for collecting the amount due from a customer, the entity writes off the uncollectible amount (labelled, bad debt).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rgbClr val="92d050"/>
                </a:solidFill>
                <a:uFillTx/>
                <a:latin typeface="Century Gothic"/>
              </a:rPr>
              <a:t>Bad debt is a loss </a:t>
            </a: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and is recognised in the statement of profit and loss in the year in which the amount receivable from the customer is written off.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provision for doubtful debts is recognised in the profit and loss statement as an expense.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rgbClr val="92d050"/>
                </a:solidFill>
                <a:uFillTx/>
                <a:latin typeface="Century Gothic"/>
              </a:rPr>
              <a:t>The balance sheet presents the provision as a deduction from trade receivables.</a:t>
            </a: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66F4957D-5510-4BD5-A555-786267A690E1}" type="slidenum">
              <a:t>18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D1F5BAD9-B512-4D74-B350-87C3CB1B570A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340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Adjustments For Closing Stock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In the statement of profit and loss, entities recognise cost of materials consumed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Closing Stock is shown in the Balance Sheet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81030BEE-8BF6-4360-AC67-85BA46435DDA}" type="slidenum">
              <a:t>19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1BFC975D-5F2D-4B1F-ADB6-1ACA9B8AD051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864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Advance from customers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When an entity receives advance along with the contract (purchase order) or receives progress payment (for example, in construction contracts), it records the advance as ‘Advance from customers’, as a liability.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E93269CC-6730-406E-9294-E68CCD154C5C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CEC1B7C8-3D4A-4D74-8F1C-25895BE570F9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692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Adjustments For Closing Stock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Example: PP &amp; Co. has the following figures: opening inventory of raw material: INR 20 lakhs and purchase of raw materials: INR 300 lakhs. The entity measures the closing stock of raw materials at INR 40 lakhs.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4BAD4AA2-4C76-4B26-A8A4-112339F9104B}" type="slidenum">
              <a:t>20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F35DB17A-8ABA-4394-A0CE-D8462621FEFA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98172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Gain From The Sale Of An Item of PP&amp;E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recognise gain (or loss) from the sale of an item of PP&amp;E as other income.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gain (or loss) is the difference between the sale proceeds and the asset's carrying amount (also called the written-down value).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6E626349-00CD-41CA-9EC7-37A95874831D}" type="slidenum">
              <a:t>21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F917BD27-61CA-4D2F-86BC-FB9E19BFFC49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6094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Gain From The Sale Of An Item of PP&amp;E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Example: CC &amp; Co. has sold a machine for INR 5 lakhs. The asset's acquisition cost and accumulated depreciation were INR 50 lakhs and 48 lakhs, respectively. 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The WDV is (Rs 50 lakhs – 48 lakhs) or Rs 2 lakhs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300" strike="noStrike" u="none">
                <a:solidFill>
                  <a:schemeClr val="lt1"/>
                </a:solidFill>
                <a:uFillTx/>
                <a:latin typeface="Century Gothic"/>
              </a:rPr>
              <a:t>Gain from the sale is (Rs 5 lakhs -2 lakhs) = Rs 3 lakhs</a:t>
            </a: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3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B8F0D342-B00A-4AC3-89DE-656C9BB0EEFF}" type="slidenum">
              <a:t>22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8A29ADFE-F74C-43D1-ADE4-CE20DD8EC010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Trading Account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objective of preparing the trading account is </a:t>
            </a:r>
            <a:r>
              <a:rPr b="0" lang="en-US" sz="2400" strike="noStrike" u="none">
                <a:solidFill>
                  <a:schemeClr val="lt1"/>
                </a:solidFill>
                <a:highlight>
                  <a:srgbClr val="ff0000"/>
                </a:highlight>
                <a:uFillTx/>
                <a:latin typeface="Century Gothic"/>
              </a:rPr>
              <a:t>to determine the gross profit.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Gross profit = Revenue – Cost of goods sold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cost of goods sold is the purchase price of the stock-in-trade plus costs for bringing the goods to the location and condition of sale.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Examples of costs included in the cost of goods sold are </a:t>
            </a:r>
            <a:r>
              <a:rPr b="0" lang="en-US" sz="2400" strike="noStrike" u="none">
                <a:solidFill>
                  <a:schemeClr val="lt1"/>
                </a:solidFill>
                <a:highlight>
                  <a:srgbClr val="ff4000"/>
                </a:highlight>
                <a:uFillTx/>
                <a:latin typeface="Century Gothic"/>
              </a:rPr>
              <a:t>carriage inward, freight and duties, and wages to convert the goods purchased wholesale into saleable units.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7C7AE99-FEA3-4C0E-AF4D-86CE71115F1D}" type="slidenum">
              <a:t>23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30BF19B9-ED16-4BDC-9341-05C8FAD23654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-63360" y="-5979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Trading Account: Factors Causing Fluctuation In Gross Profit: External and Internal Factors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Material increase/decrease in the cost of goods sold without corresponding increase/decrease in selling prices;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Reduction in the selling price in the face of increasing competition; Increase in selling price due to improved competitive position of the entity;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Poor inventory management resulting in overstocking leading to clearing sales at a heavy discount;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A change in sales mix; 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600" strike="noStrike" u="none">
                <a:solidFill>
                  <a:schemeClr val="lt1"/>
                </a:solidFill>
                <a:uFillTx/>
                <a:latin typeface="Century Gothic"/>
              </a:rPr>
              <a:t>Write down the value of closing stock due to a sharp reduction in the net realisable value.</a:t>
            </a:r>
            <a:endParaRPr b="0" lang="en-US" sz="26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54A69641-B293-4CB6-97A0-D6AF7A26BEB4}" type="slidenum">
              <a:t>24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24089216-0BD8-416B-8552-E96174555DD9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trike="noStrike" u="none">
                <a:solidFill>
                  <a:schemeClr val="lt2"/>
                </a:solidFill>
                <a:uFillTx/>
                <a:latin typeface="Century Gothic"/>
              </a:rPr>
              <a:t>Trading Account: Factors Causing Fluctuation In Gross Profit: Fraud By Management and Employees</a:t>
            </a:r>
            <a:endParaRPr b="0" lang="en-US" sz="3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Error in stock-taking;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Deliberate overvaluation/undervaluation of inventories;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Pilferage of goods by employees;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Intentional omission of sales from records;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Exclusion of sales invoices inadvertently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The management should investigate significant fluctuations in gross profit margin to identify the causes and take remedial actions if required.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4F5AB91C-CDBA-4CC6-98CC-5699D99F98DD}" type="slidenum">
              <a:t>25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5E714E0C-576D-4B3E-83EF-843946C638F0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trading account presents sales, components of the cost of goods sold and gross profit.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Note that only expenses incurred to bring the goods to the location and condition for sale are recognised as expenses in the trading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Carriage outward 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is the expense related to the delivery of goods to customers. Therefore, it is not recognised in the trading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DD3F0EB-D24A-4B11-9225-A158442DD0A2}" type="slidenum">
              <a:t>26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C517A954-02C7-4BB8-AEAB-BAE5CAD81ECE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</a:t>
            </a:r>
            <a:br>
              <a:rPr sz="3200"/>
            </a:br>
            <a:r>
              <a:rPr b="0" lang="en-US" sz="3200" strike="noStrike" u="none">
                <a:solidFill>
                  <a:schemeClr val="lt2"/>
                </a:solidFill>
                <a:uFillTx/>
                <a:latin typeface="Century Gothic"/>
              </a:rPr>
              <a:t>Vertical Form (Figures Same As Used In The Horizontal Form)</a:t>
            </a:r>
            <a:endParaRPr b="0" lang="en-US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55" name="Table 10"/>
          <p:cNvGraphicFramePr/>
          <p:nvPr/>
        </p:nvGraphicFramePr>
        <p:xfrm>
          <a:off x="1103400" y="2052720"/>
          <a:ext cx="8946360" cy="3376080"/>
        </p:xfrm>
        <a:graphic>
          <a:graphicData uri="http://schemas.openxmlformats.org/drawingml/2006/table">
            <a:tbl>
              <a:tblPr/>
              <a:tblGrid>
                <a:gridCol w="7313760"/>
                <a:gridCol w="1632960"/>
              </a:tblGrid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1" lang="en-US" sz="20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Particulars</a:t>
                      </a:r>
                      <a:endParaRPr b="0" lang="en-US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1" lang="en-US" sz="20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Rs</a:t>
                      </a:r>
                      <a:endParaRPr b="0" lang="en-US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1. Revenue (Sales – Sales return)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98,000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2. Cost of goods sold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20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(a) Purchases less returns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49,500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(b) Change in the inventory of stock-in-trade (8,000 – 7,500)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(500)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(c) Carriage inward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(d) Wages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	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Total (2)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60,000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rgbClr val="7030a0"/>
                          </a:solidFill>
                          <a:uFillTx/>
                          <a:latin typeface="Century Gothic"/>
                        </a:rPr>
                        <a:t>3. Gross profit (1-2)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38,000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8DCBFE72-77D7-444D-B587-F824670FB013}" type="slidenum">
              <a:t>27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DD6F2281-19BA-4BBF-9915-0BC3CAE81817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6064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Abnormal Loss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Abnormal loss of goods might occur due to fire, embezzlement etc.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take insurance policies to cover those losses.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Insurance companies seldom accept the full claim.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For example, if the value of goods lost is INR 10 lakhs and the insurance company accepts the claim of INR 8 lakhs, the actual loss to the entity is (10-8) or INR 2 lakhs.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8A22352-A45D-453A-852B-1EBD270B95A9}" type="slidenum">
              <a:t>28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0B4E9E97-DB08-4A46-851F-645EB1EB7837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955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Abnormal Loss (Contd.)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closing stock figure in the trading account is derived by counting the physical stock and valuing the same.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Therefore, the gross profit is reported incorrectly unless the value of goods lost by fire is adjusted against purchases.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abnormal net loss, the difference between the value of goods lost and the claim accepted by the insurance company, is recognised in the profit and loss statement.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5232BBE-662F-4D16-B514-E0F7D76D413C}" type="slidenum">
              <a:t>29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ACE042A5-5CD4-4C45-B4C8-C1F59C666D9B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334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Unearned revenue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record the amount received from a customer as revenue, unless the amount received is an advance payment of full or part payment of the transaction price.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year-end, they assess the extent to which the performance obligation has remained unfulfilled, and allocate the revenue, equitably, between the performance obligations fulfilled and performance obligations yet to be fulfilled.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7413E772-E881-4FF0-8287-C784504F9A52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9B800FC4-8B0B-437C-9FB3-6018FBE5BC84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692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Preparation of Trading Account: Abnormal Loss: Example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2500" lnSpcReduction="9999"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Goods costing INR 10 lakhs were lost by fire in the warehouse of FF &amp; Co. The insurance company has accepted a claim of INR 8 lakhs. The following journal entries are required: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balance of Rs 2 lakhs (net loss) in the Loss by Fire A/C is transferred to the statement of P&amp;L. The insurance claim is an asset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65" name="Table 7"/>
          <p:cNvGraphicFramePr/>
          <p:nvPr/>
        </p:nvGraphicFramePr>
        <p:xfrm>
          <a:off x="1284480" y="3129480"/>
          <a:ext cx="8127360" cy="2203920"/>
        </p:xfrm>
        <a:graphic>
          <a:graphicData uri="http://schemas.openxmlformats.org/drawingml/2006/table">
            <a:tbl>
              <a:tblPr/>
              <a:tblGrid>
                <a:gridCol w="4970160"/>
                <a:gridCol w="1605960"/>
                <a:gridCol w="1551600"/>
              </a:tblGrid>
              <a:tr h="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(Rs)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(Rs)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Loss of goods by fire A/C                   Dr 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To Purchase of Stock-in-trade           Cr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1,000,000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1,000,000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Insurance Claim A/C                          Dr                            To Loss of goods by Fire A/C              Cr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800,000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  <a:p>
                      <a:pPr algn="r" defTabSz="4572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800,000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BF140B7-79CA-4CC3-B54C-AE8EA7F5B1A4}" type="slidenum">
              <a:t>30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8180D7F9-BFE8-4803-B1BD-9EB089A985CC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540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Profit and Loss Account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profit and loss account starts with the gross profit.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profit and loss account recognises all operating, administration, selling and marketing expenses.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The bottom line is net profit.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2EEE4F14-0DC5-46C2-ADA2-6CA2540108A4}" type="slidenum">
              <a:t>31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9A63142B-949A-4F52-A200-95EFCCA14109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540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Profit and Loss Account: Format (Hypothetical Figures)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graphicFrame>
        <p:nvGraphicFramePr>
          <p:cNvPr id="271" name="Table 7"/>
          <p:cNvGraphicFramePr/>
          <p:nvPr/>
        </p:nvGraphicFramePr>
        <p:xfrm>
          <a:off x="1103400" y="2052720"/>
          <a:ext cx="8946360" cy="2529720"/>
        </p:xfrm>
        <a:graphic>
          <a:graphicData uri="http://schemas.openxmlformats.org/drawingml/2006/table">
            <a:tbl>
              <a:tblPr/>
              <a:tblGrid>
                <a:gridCol w="7055640"/>
                <a:gridCol w="1891080"/>
              </a:tblGrid>
              <a:tr h="370800"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uFillTx/>
                          <a:latin typeface="Century Gothic"/>
                        </a:rPr>
                        <a:t>Amount (Rs)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1. Gross profit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109,500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2. Other income (like interest earned, dividends received)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600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3. Operating, selling and administrative expenses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49,050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Item-wise details to be disclosed (carriage outward, salaries, electricity, telephone charges, conveyance, depreciation etc.)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2000" strike="noStrike" u="none">
                        <a:solidFill>
                          <a:schemeClr val="dk1"/>
                        </a:solidFill>
                        <a:uFillTx/>
                        <a:latin typeface="Century Gothic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</a:tr>
              <a:tr h="370800">
                <a:tc>
                  <a:txBody>
                    <a:bodyPr anchor="t">
                      <a:noAutofit/>
                    </a:bodyPr>
                    <a:p>
                      <a:pPr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4. Net profit (1+2 – 3) transferred to capital account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r" defTabSz="45720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uFillTx/>
                          <a:latin typeface="Century Gothic"/>
                        </a:rPr>
                        <a:t>61,050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uFillTx/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5DC3424F-0ACC-4069-BFFD-FCD00D286DD7}" type="slidenum">
              <a:t>32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CA0BEF5B-F3EB-4091-B94C-71C7AED35E4F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Balance Sheet: Marshalling of Assets and Liabilities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00b050"/>
                </a:solidFill>
                <a:uFillTx/>
                <a:latin typeface="Century Gothic"/>
              </a:rPr>
              <a:t>Order or permanence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Assets are arranged in order of their realisability, that is, the ease of conversion into cash, starting with the least easily convertible assets.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liabilities are presented in the reverse order in which they are to be settled, starting with owners’ capital.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The Companies Act 2013 format presents assets and liabilities in order of permanence.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FBE506B9-3044-406D-9A4A-A78F991AB9E6}" type="slidenum">
              <a:t>33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849B429F-D91C-4FA0-9F40-BDDC66E3227D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Balance Sheet: Marshalling of Assets and Liabilities (Contd.)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Order of liquidity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Under this system, the order of presenting the assets and liabilities is reverse to the arrangement in which those are presented under the ‘order of permanence’ system.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Liquidity implies ease of converting into cash.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Banking and other financial institutions adopt a mixed system.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9369541D-A734-4613-BD6A-FB5522B95C21}" type="slidenum">
              <a:t>34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649646B2-3876-4CD5-BDB7-ED0175D78B66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Financial Statements of Manufacturing Companies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 the case of a manufacturing company, the statement of profit and loss has three segments- Manufacturing Account, Trading Account and Profit and Loss account.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Manufacturing Account presents the cost of goods manufactured.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Elements of the cost of goods manufactured are the cost of raw materials consumed, direct wages (manufacturing wages), and manufacturing expenses. 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7CCF258-66D4-4100-B71A-2F2B96C3D4A2}" type="slidenum">
              <a:t>35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3937AD63-D817-4C31-AFC2-E8A349228447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Capital And Revenue Expenditure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Capital expenditure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incur capital expenditures (CAPEX) to acquire, upgrade, and maintain physical assets such as property, buildings, equipment or intangible assets.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Capital expenditures are typically one-time large purchases of items of fixed assets that entities expect to use for revenue generation over a longer period.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1FEA5E51-04D2-4D32-B669-865B62D1A960}" type="slidenum">
              <a:t>36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6206E725-F4D5-419F-A7AA-86FC0A300EA7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Capital And Revenue Expenditure (Contd.)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Revenue expenditure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Entities incur revenue expenditures for day-to-day operations and the maintenance of fixed assets.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Difference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Capital expenditures benefit the entity for more than one year, while revenue expenditure benefits the year in which the expenditure is incurred.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8C9114BD-DC7D-40AB-949E-7EDB786613CB}" type="slidenum">
              <a:t>37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AC55A9CC-9385-4A9E-AA1F-F7AF68CD3865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864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Closing Entries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Balances in equity accounts, asset accounts and  liabilities accounts are presented in the balance sheet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DA0D3FD4-4615-4728-8759-9F8039D0E9AA}" type="slidenum">
              <a:t>38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9DFCA8F9-07A3-4D50-BCB2-8DFC99957289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172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2"/>
                </a:solidFill>
                <a:uFillTx/>
                <a:latin typeface="Century Gothic"/>
              </a:rPr>
              <a:t>Profit And Loss Appropriation Account</a:t>
            </a:r>
            <a:endParaRPr b="0" lang="en-US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 defTabSz="4572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profit and Loss Appropriation Account shows the appropriation of net profit presented in the profit and loss to shareholders (such as dividends in the case of a company and to partners in the case of a partnership firm) and to different types of reserves.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6B6693F0-E9DE-4E79-9269-0A7ADC3FBE72}" type="slidenum">
              <a:t>39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B07C49B5-26A5-408A-81EE-9904E31E4F4C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3420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Unearned revenue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They recognize the amount allocated to the unfulfilled performance obligations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 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as ‘unearned revenue (Deferred revenue) -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 a liability 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and reduce the revenue for the accounting period by that amount.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Example: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 publisher receives an annual subscription of INR 12,000 for 12 issues of one of the magazines in September.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Delivery starts from the October issue. The entity’s accounting year commences on April 1 and ends on March 31 of the next calendar year.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Deferred revenue: (Rs 12,000/2) = Rs 6,000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indent="0" defTabSz="4572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E7D108E-B393-459E-B96A-3ADCFF8D3981}" type="slidenum">
              <a:t>4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D6DF6DB1-E4CD-4B02-8472-F1729A7EF67B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br>
              <a:rPr sz="4200"/>
            </a:br>
            <a:br>
              <a:rPr sz="4200"/>
            </a:br>
            <a:br>
              <a:rPr sz="4200"/>
            </a:br>
            <a:br>
              <a:rPr sz="4200"/>
            </a:b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END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627FEFA4-1B27-4E64-B9D3-F057089D735F}" type="slidenum">
              <a:t>40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2"/>
          </p:nvPr>
        </p:nvSpPr>
        <p:spPr/>
        <p:txBody>
          <a:bodyPr/>
          <a:p>
            <a:fld id="{073327D6-FE6B-4F93-B93B-A86D27AF38ED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404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Unbilled revenue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Billing cycles are fixed in industries like the Internet or mobile telephone services.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end of the year, entities assess the unbilled amount for the performance obligations satisfied.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 some other industries, a single contract may include more than one performance obligations, but as per the contract, the entity prefers the invoice when all the performance obligations are fulfilled.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92B8C028-EBB0-4013-848F-C24C701B0C10}" type="slidenum">
              <a:t>5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5A1C01E2-EF20-4462-AD6A-0FEB0C5C0852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1980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Unbilled revenue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In such cases, entities assess the unbilled amount of the performance obligations satisfied while preparing financial statements.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unbilled revenue is recognised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as an asset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, and correspondingly, the revenue for the year is increased by the unbilled amount.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7F1E1548-8381-4589-BDB7-75A26EF0C3D4}" type="slidenum">
              <a:t>6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52F326A0-1329-47EC-B439-11F9E69766D0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1116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Accrued Income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Some income, such as interest on investment, accumulates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through the passage of time.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For example, if interest receivable is INR 12,000 per year, it is assumed that INR 1,000 is accumulated per month.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At the year-end adjustment entries are passed to record accrued income.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Accrued income is recognized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as an asset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, and correspondingly, the income for the year is increased.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919B2A0E-8852-4A67-BE9C-AEC3B95E67D8}" type="slidenum">
              <a:t>7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B0625CF3-A64F-49E7-A2E6-7C80BC5F7D96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-128880" y="-55188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Income Accounts: Accrued Income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Example: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FF &amp; Co. has invested INR 1,000,000 in a term deposit with bank on January 1. Interest is payable at the rate of 10 per cent per annum. It is payable at six-monthly interval.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Accounting year (April 1 to March 31of the  next calendar year)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Accrued income for 3 months: Rs 25,000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84A2F6E1-9C9E-4B29-8AEB-FB2F849607CF}" type="slidenum">
              <a:t>8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6CEF3E7F-E88C-46D6-B78A-6BEF2D1EF2EC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Picture 4" descr="Graph on document with pen"/>
          <p:cNvPicPr/>
          <p:nvPr/>
        </p:nvPicPr>
        <p:blipFill>
          <a:blip r:embed="rId2">
            <a:alphaModFix amt="15000"/>
          </a:blip>
          <a:srcRect l="0" t="1509" r="0" b="14221"/>
          <a:stretch/>
        </p:blipFill>
        <p:spPr>
          <a:xfrm>
            <a:off x="0" y="-28440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00" strike="noStrike" u="none">
                <a:solidFill>
                  <a:schemeClr val="lt2"/>
                </a:solidFill>
                <a:uFillTx/>
                <a:latin typeface="Century Gothic"/>
              </a:rPr>
              <a:t>Adjustments in Expense Accounts: Accrued Expense</a:t>
            </a:r>
            <a:endParaRPr b="0" lang="en-US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The amount paid in the current year for which service will be received in future is called </a:t>
            </a:r>
            <a:r>
              <a:rPr b="0" lang="en-US" sz="2400" strike="noStrike" u="none">
                <a:solidFill>
                  <a:srgbClr val="ffff00"/>
                </a:solidFill>
                <a:uFillTx/>
                <a:latin typeface="Century Gothic"/>
              </a:rPr>
              <a:t>‘pre-paid expense’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 prepaid expense is </a:t>
            </a: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an asset</a:t>
            </a: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Examples are prepaid-rent and pre-paid insurance premiums.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rgbClr val="92d050"/>
                </a:solidFill>
                <a:uFillTx/>
                <a:latin typeface="Century Gothic"/>
              </a:rPr>
              <a:t>Example: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A firm has paid INR 1,200,000 to an insurance company towards annual insurance premium on October 1, 2020 (financial year April 1 to March 31 next calendar year). 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marL="343080" indent="-343080" defTabSz="457200">
              <a:lnSpc>
                <a:spcPct val="9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trike="noStrike" u="none">
                <a:solidFill>
                  <a:schemeClr val="lt1"/>
                </a:solidFill>
                <a:uFillTx/>
                <a:latin typeface="Century Gothic"/>
              </a:rPr>
              <a:t>Prepaid insurance premium: (Rs 1,200,000/2) = Rs 600,000</a:t>
            </a:r>
            <a:endParaRPr b="0" lang="en-US" sz="2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Nonlinear Insights Publication Division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6DC3A02C-6577-43F8-AA82-4FF9721603AE}" type="slidenum">
              <a:t>9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fld id="{85150EC4-309F-4733-9AD2-B353D5F180C0}" type="datetime1">
              <a:rPr lang="en-US"/>
              <a:t>09/18/2024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itchFamily="0" charset="1"/>
        <a:ea typeface=""/>
        <a:cs typeface=""/>
      </a:majorFont>
      <a:minorFont>
        <a:latin typeface="Century Gothic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lumMod val="110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  <a:tileRect l="0" t="0" r="0" b="0"/>
        </a:gradFill>
      </a:fillStyleLst>
      <a:lnStyleLst>
        <a:ln w="9525" cap="rnd" cmpd="sng" algn="ctr">
          <a:prstDash val="solid"/>
        </a:ln>
        <a:ln w="19050" cap="rnd" cmpd="sng" algn="ctr">
          <a:prstDash val="solid"/>
        </a:ln>
        <a:ln w="28575" cap="rnd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7000"/>
                <a:lumMod val="124000"/>
              </a:schemeClr>
            </a:gs>
            <a:gs pos="100000">
              <a:schemeClr val="phClr">
                <a:tint val="96000"/>
                <a:shade val="88000"/>
                <a:lumMod val="76000"/>
              </a:schemeClr>
            </a:gs>
          </a:gsLst>
          <a:path path="circle">
            <a:fillToRect l="45000" t="65000" r="125000" b="100000"/>
          </a:path>
          <a:tileRect l="0" t="0" r="0" b="0"/>
        </a:gradFill>
        <a:blipFill rotWithShape="1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{324C5C69-1A98-F54F-97CA-FA79BE82E207}tf10001062</Template>
  <TotalTime>2740</TotalTime>
  <Application>LibreOffice/24.8.0.3$Windows_X86_64 LibreOffice_project/0bdf1299c94fe897b119f97f3c613e9dca6be583</Application>
  <AppVersion>15.0000</AppVersion>
  <Words>2735</Words>
  <Paragraphs>371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2023-05-30T13:24:08Z</dcterms:created>
  <dc:creator>Asish Kumar Bhattacharyya</dc:creator>
  <dc:description/>
  <dc:language>en-US</dc:language>
  <cp:lastModifiedBy/>
  <dcterms:modified xsi:type="dcterms:W3CDTF">2024-09-18T21:06:36Z</dcterms:modified>
  <cp:revision>44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40</vt:i4>
  </property>
</Properties>
</file>